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7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D080-3854-46A5-81D7-6F2127830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1B7A3-3096-4E3A-98FD-7DAFA491B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4FE96-E7AD-4248-9BF8-2DD71B9B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EEE61-9E8E-4A6C-A4C7-A0B3A0CF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52E39-D0E5-4E6D-A38A-1A8F86EA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37BF-DB48-4C5F-80DB-BD2627DD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42681-AEFA-4F07-A0DB-FC8B7E26C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7F40B-8F06-4D1E-84DE-4237873E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23D9-6629-4FE4-A413-AD3AFE8F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122A-5435-4058-B7BE-FAC398C9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7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50764-58C0-48E0-B127-AE0535A0C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DE837-1A74-4DFD-8304-8AC3C1387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8D42A-6062-41BF-AA49-D8992779C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4A4EB-2C90-4EA1-865D-B3BB4359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270A4-8020-4064-9743-5A28A9B7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2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4817-E49F-4C02-B80B-6277D37F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FCFF-E3C6-44D7-9FD5-8AA717BA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2C5C0-EBA1-423A-9743-6C9736A8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1C009-ADAC-40C1-832E-744A5174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6047-82D0-470F-B350-96D8523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6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D868-1FA3-4590-B10A-FF61DCBE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969AA-AD6D-40C6-81AD-244BE3B60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44834-47DD-4433-9AB2-145D9B64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F9E7A-331A-40B5-B86F-3DA12B79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F908F-E239-4770-AF45-E105801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3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E9C6B-9617-414B-A7E0-098E6AEA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6D89-DF1C-4DA0-9C83-6DD3223C8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16234-7E38-4F68-B6C1-A68340E4C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14F2C-06BE-42E9-9D71-E8991500C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F14D5-8935-4289-BF95-23DC2B86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C2CC6-F12B-47DC-B763-055162F3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02B1-E5F1-4DC9-B41B-CDB75806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E01FA-A982-4C81-B2EB-4788C26DE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94216-40E4-4C33-82FD-62E8119CC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2F003-9581-49D8-BD24-D4FA93239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90D04-67CF-494A-A456-F96F100E8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AC093-F902-4346-B042-FD44D7E6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53AC5-53F0-4AFC-B43E-74A9B1FE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CF243-F061-4987-B7CC-FC28E2F6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1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6903-3DDE-4B47-BCBA-0F9BFF0B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20737-7106-4F6E-9932-E9480A37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05C8C-79A1-4409-8550-F2DA2029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B33B3-DB75-4BC1-B71A-E13A232D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5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BDA7B3-0FD1-4F6D-A121-45A00D4F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77C83-2BB0-401E-878B-E6C8413E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F8249-3876-4568-9EBE-E1AB26D8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7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06AF-94B8-4E0D-96F3-21ABB06C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5CB0-CB71-4D8F-9B0B-0EC0CD257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5E948-B8AD-459C-8C8E-157658C6F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E1143-679A-4879-9A16-9F7F923B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D17E7-04D1-4D9A-87B6-ADFF02E28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83078-E6C2-408C-B233-80EE4710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3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51A2-32B0-4374-93CE-CA70AE1A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DA41A-CD98-4424-9D52-0A2A12F99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31E1D-CCAF-4FD3-9524-A1EC3F3EC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DDFE3-AEEA-4E75-BE69-1C03F4F49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48083-1EBD-4D47-A424-92166703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51580-F023-474C-A3D6-29A3FC78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2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481F8-2908-4545-A165-3C97C0582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47B38-3345-4965-9FC7-C3CF0C2D2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F1311-2560-4C41-973C-95B5A4F68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707A-D1C9-446D-80EF-ACABA1735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9E655-FAF7-4BF3-972A-F7F632C9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5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t/thank-you.html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9-1163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l.acm.org/doi/abs/10.1145/3038912.30525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arxiv.org/pdf/1810.04805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 group of multi coloured wooden stick figures">
            <a:extLst>
              <a:ext uri="{FF2B5EF4-FFF2-40B4-BE49-F238E27FC236}">
                <a16:creationId xmlns:a16="http://schemas.microsoft.com/office/drawing/2014/main" id="{32994242-1402-481B-BCAC-93F939413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8" b="11520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5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E803A5-CD56-409F-8429-9465C6206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024" y="571367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GB" sz="7200" dirty="0">
                <a:solidFill>
                  <a:srgbClr val="FFFFFF"/>
                </a:solidFill>
              </a:rPr>
              <a:t>Bias in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5C0B2-FEC2-40B2-A4AA-797383571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Investigating the Impact of Annotator Gender on Bias in Toxic Language Detection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CA0BF-309D-49F4-88F3-EAB8E5201021}"/>
              </a:ext>
            </a:extLst>
          </p:cNvPr>
          <p:cNvSpPr txBox="1"/>
          <p:nvPr/>
        </p:nvSpPr>
        <p:spPr>
          <a:xfrm>
            <a:off x="10131424" y="6145985"/>
            <a:ext cx="250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Elizabeth Excell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9CE33-741F-8243-91D3-099A684CB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35"/>
          <a:stretch/>
        </p:blipFill>
        <p:spPr>
          <a:xfrm>
            <a:off x="9624386" y="1725529"/>
            <a:ext cx="2194734" cy="3093687"/>
          </a:xfrm>
          <a:prstGeom prst="rect">
            <a:avLst/>
          </a:prstGeom>
          <a:ln w="149225">
            <a:solidFill>
              <a:srgbClr val="FBBA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5414AA-A245-0D4F-A4B6-7C7B35CD9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614" y="259381"/>
            <a:ext cx="3514262" cy="30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6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0DDE-8FD2-4FF7-8F58-72DC2E95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the practicals?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7CA6F-09ED-4BA0-8475-7BF58F17D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5870"/>
            <a:ext cx="10767065" cy="4352916"/>
          </a:xfrm>
        </p:spPr>
      </p:pic>
    </p:spTree>
    <p:extLst>
      <p:ext uri="{BB962C8B-B14F-4D97-AF65-F5344CB8AC3E}">
        <p14:creationId xmlns:p14="http://schemas.microsoft.com/office/powerpoint/2010/main" val="131777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D59A-493B-4419-8B8E-564EF8A0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DE5E26-2887-4CAF-95DB-17E230029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25" y="1153988"/>
            <a:ext cx="6334693" cy="241074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D55EA5-B198-49D3-9BFF-55F7CDACD5E5}"/>
              </a:ext>
            </a:extLst>
          </p:cNvPr>
          <p:cNvSpPr txBox="1">
            <a:spLocks/>
          </p:cNvSpPr>
          <p:nvPr/>
        </p:nvSpPr>
        <p:spPr>
          <a:xfrm>
            <a:off x="701040" y="1635552"/>
            <a:ext cx="4162425" cy="3858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All comments annotated by women containing high numbers of offensive words are predicted as having been annotated by men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Gender predictions are more scattered once offensive words and the most toxic comments have been removed from the training data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659FA-E397-48F7-A3A2-C4C52D83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145" y="3757991"/>
            <a:ext cx="6334693" cy="24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9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511F-3661-4CE3-ABC4-9DEE9108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Toxicity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F40A6-30B2-4097-8079-FA6AB483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49" y="3658394"/>
            <a:ext cx="8040222" cy="233395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5AD5FB-3BE2-4CE2-BA05-F5177E0A6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545"/>
            <a:ext cx="10515600" cy="4351338"/>
          </a:xfrm>
        </p:spPr>
        <p:txBody>
          <a:bodyPr>
            <a:normAutofit/>
          </a:bodyPr>
          <a:lstStyle/>
          <a:p>
            <a:r>
              <a:rPr lang="en-GB" sz="2000" dirty="0"/>
              <a:t>Female test data performs worse than male test data</a:t>
            </a:r>
          </a:p>
          <a:p>
            <a:r>
              <a:rPr lang="en-GB" sz="2000" dirty="0"/>
              <a:t>Female models perform better than male models</a:t>
            </a:r>
          </a:p>
          <a:p>
            <a:r>
              <a:rPr lang="en-GB" sz="2000" dirty="0"/>
              <a:t>Test data without offensive words is harder to classify as toxic</a:t>
            </a:r>
          </a:p>
          <a:p>
            <a:r>
              <a:rPr lang="en-GB" sz="2000" dirty="0"/>
              <a:t>Models trained without offensive words perform surprisingly well on all test data, always comparable to/better than their counterparts</a:t>
            </a:r>
          </a:p>
        </p:txBody>
      </p:sp>
    </p:spTree>
    <p:extLst>
      <p:ext uri="{BB962C8B-B14F-4D97-AF65-F5344CB8AC3E}">
        <p14:creationId xmlns:p14="http://schemas.microsoft.com/office/powerpoint/2010/main" val="4252434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544A-F36C-42B3-9DE8-0F9CED0A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Other Results</a:t>
            </a:r>
            <a:r>
              <a:rPr lang="en-GB" dirty="0"/>
              <a:t>…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EB746B-24C3-4527-8F60-93A438B1A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5164"/>
              </p:ext>
            </p:extLst>
          </p:nvPr>
        </p:nvGraphicFramePr>
        <p:xfrm>
          <a:off x="838203" y="1690688"/>
          <a:ext cx="10515597" cy="459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1469199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94046758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02945108"/>
                    </a:ext>
                  </a:extLst>
                </a:gridCol>
              </a:tblGrid>
              <a:tr h="5725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Male 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Female Test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385521"/>
                  </a:ext>
                </a:extLst>
              </a:tr>
              <a:tr h="572558">
                <a:tc>
                  <a:txBody>
                    <a:bodyPr/>
                    <a:lstStyle/>
                    <a:p>
                      <a:r>
                        <a:rPr lang="en-GB" dirty="0"/>
                        <a:t>True Positive (correctly classified as toxic)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898052"/>
                  </a:ext>
                </a:extLst>
              </a:tr>
              <a:tr h="572558">
                <a:tc>
                  <a:txBody>
                    <a:bodyPr/>
                    <a:lstStyle/>
                    <a:p>
                      <a:r>
                        <a:rPr lang="en-GB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37894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A37A5A8-6E60-4786-A452-832CA818AB8B}"/>
              </a:ext>
            </a:extLst>
          </p:cNvPr>
          <p:cNvPicPr/>
          <p:nvPr/>
        </p:nvPicPr>
        <p:blipFill rotWithShape="1">
          <a:blip r:embed="rId2"/>
          <a:srcRect l="28252" t="14529" r="28272" b="62377"/>
          <a:stretch/>
        </p:blipFill>
        <p:spPr bwMode="auto">
          <a:xfrm>
            <a:off x="4441507" y="2403793"/>
            <a:ext cx="3308985" cy="1766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7D69E-8DAE-4422-BE7E-5804B457249D}"/>
              </a:ext>
            </a:extLst>
          </p:cNvPr>
          <p:cNvPicPr/>
          <p:nvPr/>
        </p:nvPicPr>
        <p:blipFill rotWithShape="1">
          <a:blip r:embed="rId3"/>
          <a:srcRect l="28246" t="17264" r="28503" b="59282"/>
          <a:stretch/>
        </p:blipFill>
        <p:spPr bwMode="auto">
          <a:xfrm>
            <a:off x="7954327" y="2403793"/>
            <a:ext cx="3308985" cy="1766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681E2A-FC84-4418-A01C-8034C428BCFF}"/>
              </a:ext>
            </a:extLst>
          </p:cNvPr>
          <p:cNvPicPr/>
          <p:nvPr/>
        </p:nvPicPr>
        <p:blipFill rotWithShape="1">
          <a:blip r:embed="rId4"/>
          <a:srcRect l="28363" t="12862" r="28612" b="64282"/>
          <a:stretch/>
        </p:blipFill>
        <p:spPr bwMode="auto">
          <a:xfrm>
            <a:off x="7963534" y="4334350"/>
            <a:ext cx="3299778" cy="1858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4F36E-3ADB-4743-AFC3-A17618C35C47}"/>
              </a:ext>
            </a:extLst>
          </p:cNvPr>
          <p:cNvPicPr/>
          <p:nvPr/>
        </p:nvPicPr>
        <p:blipFill rotWithShape="1">
          <a:blip r:embed="rId5"/>
          <a:srcRect l="28251" t="19648" r="28858" b="56663"/>
          <a:stretch/>
        </p:blipFill>
        <p:spPr bwMode="auto">
          <a:xfrm>
            <a:off x="4386896" y="4340065"/>
            <a:ext cx="3418205" cy="1858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273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5952-2EE6-49B1-AC19-B32A3FEB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Results…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2F5A0-BCDD-4B6D-856A-1AD57A46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964257" y="2212309"/>
            <a:ext cx="5131743" cy="33934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E6A42-3F3B-4AE1-8FFB-DCBD34CF4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246752" y="1877836"/>
            <a:ext cx="5282102" cy="34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73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9AF6A0A3-0036-4F3D-98FA-41EED3E1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17255" y="1253331"/>
            <a:ext cx="65270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C63F8-7251-4514-A068-701511050452}"/>
              </a:ext>
            </a:extLst>
          </p:cNvPr>
          <p:cNvSpPr txBox="1"/>
          <p:nvPr/>
        </p:nvSpPr>
        <p:spPr>
          <a:xfrm>
            <a:off x="2817256" y="6858000"/>
            <a:ext cx="6527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://www.thebluediamondgallery.com/wooden-tile/t/thank-you.html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75542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FE8D-545C-4A26-938E-6512C189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this? (Not a trick question)</a:t>
            </a:r>
          </a:p>
        </p:txBody>
      </p:sp>
      <p:pic>
        <p:nvPicPr>
          <p:cNvPr id="11" name="Picture 10" descr="A watermelon with a slice cut out&#10;&#10;Description automatically generated with medium confidence">
            <a:extLst>
              <a:ext uri="{FF2B5EF4-FFF2-40B4-BE49-F238E27FC236}">
                <a16:creationId xmlns:a16="http://schemas.microsoft.com/office/drawing/2014/main" id="{C61768F5-AF91-44F8-B3EF-6484C46B6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41" y="1690688"/>
            <a:ext cx="4344318" cy="39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BFF8-3317-4267-A366-5BE32716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/>
              <a:t>CAKE!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F6EF7-822C-4D32-A40F-B2A0531F2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858169"/>
            <a:ext cx="4286250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05B3F-516D-40C7-AF56-52AB051DAC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54958" y="2834231"/>
            <a:ext cx="1625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38EBE-57E4-495E-B0F8-B53B68C6F7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42" y="283423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B5575B-4666-1A41-97FE-2A5666AEC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13" y="147249"/>
            <a:ext cx="9343598" cy="6557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84438-951D-CC47-90AF-88F56877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118581">
            <a:off x="3216979" y="2874298"/>
            <a:ext cx="5758040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 in progress</a:t>
            </a:r>
          </a:p>
        </p:txBody>
      </p:sp>
    </p:spTree>
    <p:extLst>
      <p:ext uri="{BB962C8B-B14F-4D97-AF65-F5344CB8AC3E}">
        <p14:creationId xmlns:p14="http://schemas.microsoft.com/office/powerpoint/2010/main" val="104467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988A-697B-418A-8653-E06352D8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(Quick Sidenote)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EF73755-D9D5-41BD-B7B6-B6300BA2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1259"/>
            <a:ext cx="4605942" cy="49316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64583-21A0-4122-8EC3-AC01706B938C}"/>
              </a:ext>
            </a:extLst>
          </p:cNvPr>
          <p:cNvSpPr txBox="1"/>
          <p:nvPr/>
        </p:nvSpPr>
        <p:spPr>
          <a:xfrm>
            <a:off x="6747859" y="2543520"/>
            <a:ext cx="47481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Sap, M., Card, D., Gabriel, S., Choi, Y. and Smith, N.A., 2019, July. The risk of racial bias in hate speech detection. In </a:t>
            </a:r>
            <a:r>
              <a:rPr lang="en-GB" b="0" i="1" dirty="0">
                <a:solidFill>
                  <a:srgbClr val="222222"/>
                </a:solidFill>
                <a:effectLst/>
                <a:latin typeface="+mj-lt"/>
              </a:rPr>
              <a:t>Proceedings of the 57th annual meeting of the association for computational linguistics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 (pp. 1668-1678).</a:t>
            </a:r>
          </a:p>
          <a:p>
            <a:r>
              <a:rPr lang="en-GB" dirty="0">
                <a:latin typeface="+mj-lt"/>
                <a:hlinkClick r:id="rId3"/>
              </a:rPr>
              <a:t>https://www.aclweb.org/anthology/P19-1163.pdf</a:t>
            </a:r>
            <a:endParaRPr lang="en-GB" dirty="0">
              <a:solidFill>
                <a:srgbClr val="222222"/>
              </a:solidFill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88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DC46-771B-49FC-979F-CD26E215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9FAC-C27E-4A7E-AB4C-48E312705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160k comments from English Wikipedia</a:t>
            </a:r>
          </a:p>
          <a:p>
            <a:r>
              <a:rPr lang="en-GB" sz="1800" dirty="0"/>
              <a:t>Female annotators on average classified 1.72% more comments as toxic than male annotators</a:t>
            </a:r>
          </a:p>
          <a:p>
            <a:r>
              <a:rPr lang="en-GB" sz="1800" dirty="0"/>
              <a:t>Female annotators on average gave comments 0.048 lower scores (more toxic) than male annotators</a:t>
            </a:r>
          </a:p>
          <a:p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0A578-8FDA-4632-919A-0FEC4F2B3F1D}"/>
              </a:ext>
            </a:extLst>
          </p:cNvPr>
          <p:cNvSpPr txBox="1"/>
          <p:nvPr/>
        </p:nvSpPr>
        <p:spPr>
          <a:xfrm>
            <a:off x="838200" y="5831155"/>
            <a:ext cx="4286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effectLst/>
                <a:latin typeface="+mj-lt"/>
              </a:rPr>
              <a:t>Ellery </a:t>
            </a:r>
            <a:r>
              <a:rPr lang="en-GB" sz="1200" b="0" i="0" dirty="0" err="1">
                <a:effectLst/>
                <a:latin typeface="+mj-lt"/>
              </a:rPr>
              <a:t>Wulczyn</a:t>
            </a:r>
            <a:r>
              <a:rPr lang="en-GB" sz="1200" b="0" i="0" dirty="0">
                <a:effectLst/>
                <a:latin typeface="+mj-lt"/>
              </a:rPr>
              <a:t>, </a:t>
            </a:r>
            <a:r>
              <a:rPr lang="en-GB" sz="1200" b="0" i="0" dirty="0" err="1">
                <a:effectLst/>
                <a:latin typeface="+mj-lt"/>
              </a:rPr>
              <a:t>Nithum</a:t>
            </a:r>
            <a:r>
              <a:rPr lang="en-GB" sz="1200" b="0" i="0" dirty="0">
                <a:effectLst/>
                <a:latin typeface="+mj-lt"/>
              </a:rPr>
              <a:t> </a:t>
            </a:r>
            <a:r>
              <a:rPr lang="en-GB" sz="1200" b="0" i="0" dirty="0" err="1">
                <a:effectLst/>
                <a:latin typeface="+mj-lt"/>
              </a:rPr>
              <a:t>Thain</a:t>
            </a:r>
            <a:r>
              <a:rPr lang="en-GB" sz="1200" b="0" i="0" dirty="0">
                <a:effectLst/>
                <a:latin typeface="+mj-lt"/>
              </a:rPr>
              <a:t>, and Lucas Dixon. 2017.Ex </a:t>
            </a:r>
            <a:r>
              <a:rPr lang="en-GB" sz="1200" b="0" i="0" dirty="0" err="1">
                <a:effectLst/>
                <a:latin typeface="+mj-lt"/>
              </a:rPr>
              <a:t>machina</a:t>
            </a:r>
            <a:r>
              <a:rPr lang="en-GB" sz="1200" b="0" i="0" dirty="0">
                <a:effectLst/>
                <a:latin typeface="+mj-lt"/>
              </a:rPr>
              <a:t>: Personal attacks seen at scale. In Proceedings of the 26th international conference on world wide web, pages 1391–1399. </a:t>
            </a:r>
            <a:r>
              <a:rPr lang="en-GB" sz="1200" b="0" i="0" dirty="0">
                <a:effectLst/>
                <a:latin typeface="+mj-lt"/>
                <a:hlinkClick r:id="rId2"/>
              </a:rPr>
              <a:t>https://dl.acm.org/doi/abs/10.1145/3038912.3052591</a:t>
            </a:r>
            <a:endParaRPr lang="en-GB" sz="1200" b="0" i="0" dirty="0">
              <a:effectLst/>
              <a:latin typeface="+mj-lt"/>
            </a:endParaRPr>
          </a:p>
          <a:p>
            <a:endParaRPr lang="en-GB" sz="1400" dirty="0">
              <a:latin typeface="+mj-lt"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6FA9D2-4C13-4909-BC5A-A6C81DF9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31" y="3138907"/>
            <a:ext cx="3794833" cy="30912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84ECD1-8489-4C4C-9617-BE6DFBE32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114193"/>
            <a:ext cx="7052661" cy="23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1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E990-FB35-47CF-AC03-2485E717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Can’t we just balance the data?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05D45-D6BE-4EF6-AF0C-7BD4E5A0B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3255"/>
          </a:xfrm>
        </p:spPr>
        <p:txBody>
          <a:bodyPr/>
          <a:lstStyle/>
          <a:p>
            <a:r>
              <a:rPr lang="en-GB" dirty="0"/>
              <a:t>There may also be bias in the classifier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26A6A2-C2CF-42CF-A35A-68782470CD90}"/>
              </a:ext>
            </a:extLst>
          </p:cNvPr>
          <p:cNvSpPr txBox="1">
            <a:spLocks/>
          </p:cNvSpPr>
          <p:nvPr/>
        </p:nvSpPr>
        <p:spPr>
          <a:xfrm>
            <a:off x="1092666" y="3263265"/>
            <a:ext cx="5003334" cy="2218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u="sng" dirty="0"/>
              <a:t>Extra Information:</a:t>
            </a:r>
          </a:p>
          <a:p>
            <a:r>
              <a:rPr lang="en-GB" sz="2400" dirty="0"/>
              <a:t>Men have a higher inter-annotator agreement than women</a:t>
            </a:r>
          </a:p>
          <a:p>
            <a:r>
              <a:rPr lang="en-GB" sz="2400" dirty="0"/>
              <a:t>Classification relies on the majority opinion of the group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D56525-D08A-4BF5-A8A9-7B6664248F8D}"/>
              </a:ext>
            </a:extLst>
          </p:cNvPr>
          <p:cNvSpPr txBox="1">
            <a:spLocks/>
          </p:cNvSpPr>
          <p:nvPr/>
        </p:nvSpPr>
        <p:spPr>
          <a:xfrm>
            <a:off x="838200" y="2393633"/>
            <a:ext cx="10515600" cy="643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There may be patterns in the data that we can’t see</a:t>
            </a:r>
          </a:p>
        </p:txBody>
      </p:sp>
      <p:pic>
        <p:nvPicPr>
          <p:cNvPr id="1026" name="Picture 2" descr="How you can fight gender bias at work">
            <a:extLst>
              <a:ext uri="{FF2B5EF4-FFF2-40B4-BE49-F238E27FC236}">
                <a16:creationId xmlns:a16="http://schemas.microsoft.com/office/drawing/2014/main" id="{6B3F4FD4-4746-4DC2-A379-170D56BE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71" y="3036888"/>
            <a:ext cx="4986329" cy="331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92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A35D-4BA6-4801-9B64-CF9A4BD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E5085-138D-43EA-B776-9A6B62263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20671"/>
            <a:ext cx="5003334" cy="4351338"/>
          </a:xfrm>
        </p:spPr>
        <p:txBody>
          <a:bodyPr>
            <a:normAutofit/>
          </a:bodyPr>
          <a:lstStyle/>
          <a:p>
            <a:r>
              <a:rPr lang="en-GB" sz="2000" b="1" dirty="0"/>
              <a:t>Data: </a:t>
            </a:r>
            <a:r>
              <a:rPr lang="en-GB" sz="2000" dirty="0"/>
              <a:t>toxic comments balanced by gender of annotator and toxicity score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b="1" dirty="0"/>
              <a:t>Input: </a:t>
            </a:r>
            <a:r>
              <a:rPr lang="en-GB" sz="2000" dirty="0"/>
              <a:t>toxic comment</a:t>
            </a:r>
          </a:p>
          <a:p>
            <a:endParaRPr lang="en-GB" sz="2000" dirty="0"/>
          </a:p>
          <a:p>
            <a:r>
              <a:rPr lang="en-GB" sz="2000" b="1" dirty="0"/>
              <a:t>Output: </a:t>
            </a:r>
            <a:r>
              <a:rPr lang="en-GB" sz="2000" dirty="0"/>
              <a:t>gender prediction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C6C6E-6CE3-4EB3-ADAD-2DE7EC188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93" b="51339"/>
          <a:stretch/>
        </p:blipFill>
        <p:spPr>
          <a:xfrm>
            <a:off x="1237216" y="1412220"/>
            <a:ext cx="3850913" cy="402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067E9-31C7-4302-B4BB-42E821DC1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069" y="2316824"/>
            <a:ext cx="5003334" cy="266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195B69-46EE-417A-BF8F-701F313589A4}"/>
              </a:ext>
            </a:extLst>
          </p:cNvPr>
          <p:cNvSpPr txBox="1"/>
          <p:nvPr/>
        </p:nvSpPr>
        <p:spPr>
          <a:xfrm>
            <a:off x="272086" y="5735223"/>
            <a:ext cx="44964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+mj-lt"/>
              </a:rPr>
              <a:t>Devlin, J., Chang, M.W., Lee, K. and Toutanova, K., 2018. Bert: Pre-training of deep bidirectional transformers for language understanding. </a:t>
            </a:r>
            <a:r>
              <a:rPr lang="en-GB" sz="1400" b="0" i="1" dirty="0" err="1">
                <a:solidFill>
                  <a:srgbClr val="222222"/>
                </a:solidFill>
                <a:effectLst/>
                <a:latin typeface="+mj-lt"/>
              </a:rPr>
              <a:t>arXiv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+mj-lt"/>
              </a:rPr>
              <a:t> preprint arXiv:1810.04805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GB" sz="1400" dirty="0">
                <a:latin typeface="+mj-lt"/>
                <a:hlinkClick r:id="rId4"/>
              </a:rPr>
              <a:t>https://arxiv.org/pdf/1810.04805.pdf</a:t>
            </a:r>
            <a:endParaRPr lang="en-GB" sz="1400" dirty="0">
              <a:solidFill>
                <a:srgbClr val="222222"/>
              </a:solidFill>
              <a:latin typeface="+mj-lt"/>
            </a:endParaRPr>
          </a:p>
          <a:p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0DD7A-505A-47CD-9842-D117843CCF4C}"/>
              </a:ext>
            </a:extLst>
          </p:cNvPr>
          <p:cNvSpPr txBox="1"/>
          <p:nvPr/>
        </p:nvSpPr>
        <p:spPr>
          <a:xfrm>
            <a:off x="729682" y="1653800"/>
            <a:ext cx="116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(Gender)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111284-B36B-459F-BFBB-91899AF70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907" y="2585963"/>
            <a:ext cx="4909659" cy="4926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12E44B-EC40-483F-97B8-D2DBEF6380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01"/>
          <a:stretch/>
        </p:blipFill>
        <p:spPr>
          <a:xfrm>
            <a:off x="6308518" y="3087781"/>
            <a:ext cx="4909659" cy="5070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9D4F74-7609-4AD4-B7FD-2E6A06BD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905" y="4361159"/>
            <a:ext cx="4553585" cy="2095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17912DF-6844-48D4-8A3C-B991F2C9A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4370" y="5080346"/>
            <a:ext cx="600944" cy="2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7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2CD7-BAEE-4105-815A-A0ED2E71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Results…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67E53E1D-863D-4951-A15D-64741AB24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606" y="2225480"/>
            <a:ext cx="6361580" cy="4267395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232389-B271-403A-BFD4-B0C749423180}"/>
              </a:ext>
            </a:extLst>
          </p:cNvPr>
          <p:cNvSpPr txBox="1">
            <a:spLocks/>
          </p:cNvSpPr>
          <p:nvPr/>
        </p:nvSpPr>
        <p:spPr>
          <a:xfrm>
            <a:off x="1092666" y="1690688"/>
            <a:ext cx="5003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Bias towards predicting men as the annotators of toxic comments 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2050" name="Picture 2" descr="There are actually more men than women in the world – Viva Naija">
            <a:extLst>
              <a:ext uri="{FF2B5EF4-FFF2-40B4-BE49-F238E27FC236}">
                <a16:creationId xmlns:a16="http://schemas.microsoft.com/office/drawing/2014/main" id="{351A4FA4-E1A1-457F-88F6-F896FFD9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6" y="2567305"/>
            <a:ext cx="5003334" cy="37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306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18FC269-555F-41E7-8D79-05C0749F39B5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2417</TotalTime>
  <Words>448</Words>
  <Application>Microsoft Macintosh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Bias in NLP</vt:lpstr>
      <vt:lpstr>What is this? (Not a trick question)</vt:lpstr>
      <vt:lpstr>CAKE! </vt:lpstr>
      <vt:lpstr>Paper in progress</vt:lpstr>
      <vt:lpstr>(Quick Sidenote)</vt:lpstr>
      <vt:lpstr>Dataset</vt:lpstr>
      <vt:lpstr>Can’t we just balance the data?</vt:lpstr>
      <vt:lpstr>Gender Classification</vt:lpstr>
      <vt:lpstr>Results…</vt:lpstr>
      <vt:lpstr>Remember the practicals?</vt:lpstr>
      <vt:lpstr>Validation</vt:lpstr>
      <vt:lpstr>Toxicity Classification</vt:lpstr>
      <vt:lpstr>Other Results…</vt:lpstr>
      <vt:lpstr>Other Results…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Bias in NLP</dc:title>
  <dc:creator>Elizabeth Excell</dc:creator>
  <cp:lastModifiedBy>AL-MOUBAYED, NOURA</cp:lastModifiedBy>
  <cp:revision>9</cp:revision>
  <dcterms:created xsi:type="dcterms:W3CDTF">2021-03-10T11:01:05Z</dcterms:created>
  <dcterms:modified xsi:type="dcterms:W3CDTF">2021-03-18T16:39:32Z</dcterms:modified>
</cp:coreProperties>
</file>